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handoutMasterIdLst>
    <p:handoutMasterId r:id="rId24"/>
  </p:handoutMasterIdLst>
  <p:sldIdLst>
    <p:sldId id="315" r:id="rId2"/>
    <p:sldId id="312" r:id="rId3"/>
    <p:sldId id="319" r:id="rId4"/>
    <p:sldId id="318" r:id="rId5"/>
    <p:sldId id="323" r:id="rId6"/>
    <p:sldId id="324" r:id="rId7"/>
    <p:sldId id="329" r:id="rId8"/>
    <p:sldId id="325" r:id="rId9"/>
    <p:sldId id="320" r:id="rId10"/>
    <p:sldId id="326" r:id="rId11"/>
    <p:sldId id="330" r:id="rId12"/>
    <p:sldId id="331" r:id="rId13"/>
    <p:sldId id="332" r:id="rId14"/>
    <p:sldId id="333" r:id="rId15"/>
    <p:sldId id="334" r:id="rId16"/>
    <p:sldId id="335" r:id="rId17"/>
    <p:sldId id="327" r:id="rId18"/>
    <p:sldId id="336" r:id="rId19"/>
    <p:sldId id="337" r:id="rId20"/>
    <p:sldId id="338" r:id="rId21"/>
    <p:sldId id="339" r:id="rId22"/>
    <p:sldId id="340" r:id="rId23"/>
  </p:sldIdLst>
  <p:sldSz cx="9144000" cy="6858000" type="screen4x3"/>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57" d="100"/>
          <a:sy n="57" d="100"/>
        </p:scale>
        <p:origin x="1468" y="4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dirty="0"/>
          </a:p>
        </p:txBody>
      </p:sp>
      <p:sp>
        <p:nvSpPr>
          <p:cNvPr id="3" name="Date Placeholder 2"/>
          <p:cNvSpPr>
            <a:spLocks noGrp="1"/>
          </p:cNvSpPr>
          <p:nvPr>
            <p:ph type="dt" sz="quarter" idx="1"/>
          </p:nvPr>
        </p:nvSpPr>
        <p:spPr>
          <a:xfrm>
            <a:off x="3898102" y="0"/>
            <a:ext cx="2982119" cy="464820"/>
          </a:xfrm>
          <a:prstGeom prst="rect">
            <a:avLst/>
          </a:prstGeom>
        </p:spPr>
        <p:txBody>
          <a:bodyPr vert="horz" lIns="92446" tIns="46223" rIns="92446" bIns="46223" rtlCol="0"/>
          <a:lstStyle>
            <a:lvl1pPr algn="r">
              <a:defRPr sz="1200"/>
            </a:lvl1pPr>
          </a:lstStyle>
          <a:p>
            <a:fld id="{A4C2735E-2A80-4AF2-A4BC-835FFC39A1ED}" type="datetimeFigureOut">
              <a:rPr lang="en-US" smtClean="0"/>
              <a:pPr/>
              <a:t>12/24/2024</a:t>
            </a:fld>
            <a:endParaRPr lang="en-US" dirty="0"/>
          </a:p>
        </p:txBody>
      </p:sp>
      <p:sp>
        <p:nvSpPr>
          <p:cNvPr id="4" name="Footer Placeholder 3"/>
          <p:cNvSpPr>
            <a:spLocks noGrp="1"/>
          </p:cNvSpPr>
          <p:nvPr>
            <p:ph type="ftr" sz="quarter" idx="2"/>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98102" y="8829967"/>
            <a:ext cx="2982119" cy="464820"/>
          </a:xfrm>
          <a:prstGeom prst="rect">
            <a:avLst/>
          </a:prstGeom>
        </p:spPr>
        <p:txBody>
          <a:bodyPr vert="horz" lIns="92446" tIns="46223" rIns="92446" bIns="46223" rtlCol="0" anchor="b"/>
          <a:lstStyle>
            <a:lvl1pPr algn="r">
              <a:defRPr sz="1200"/>
            </a:lvl1pPr>
          </a:lstStyle>
          <a:p>
            <a:fld id="{97615080-931D-46CB-BD1F-E4EE7470C8E2}" type="slidenum">
              <a:rPr lang="en-US" smtClean="0"/>
              <a:pPr/>
              <a:t>‹#›</a:t>
            </a:fld>
            <a:endParaRPr lang="en-US" dirty="0"/>
          </a:p>
        </p:txBody>
      </p:sp>
    </p:spTree>
    <p:extLst>
      <p:ext uri="{BB962C8B-B14F-4D97-AF65-F5344CB8AC3E}">
        <p14:creationId xmlns:p14="http://schemas.microsoft.com/office/powerpoint/2010/main" val="17237787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98C87863-2300-499B-A0F3-B9FD0632FF3E}" type="datetimeFigureOut">
              <a:rPr lang="en-US" smtClean="0"/>
              <a:pPr/>
              <a:t>12/24/2024</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DF5C8642-7ABA-4A25-833F-CD668442128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a:t>Click to edit Master title style</a:t>
            </a:r>
          </a:p>
        </p:txBody>
      </p:sp>
      <p:sp>
        <p:nvSpPr>
          <p:cNvPr id="4" name="Date Placeholder 3"/>
          <p:cNvSpPr>
            <a:spLocks noGrp="1"/>
          </p:cNvSpPr>
          <p:nvPr>
            <p:ph type="dt" sz="half" idx="10"/>
          </p:nvPr>
        </p:nvSpPr>
        <p:spPr/>
        <p:txBody>
          <a:bodyPr/>
          <a:lstStyle/>
          <a:p>
            <a:fld id="{98C87863-2300-499B-A0F3-B9FD0632FF3E}" type="datetimeFigureOut">
              <a:rPr lang="en-US" smtClean="0"/>
              <a:pPr/>
              <a:t>12/24/2024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4361688" y="1026372"/>
            <a:ext cx="457200" cy="441325"/>
          </a:xfrm>
        </p:spPr>
        <p:txBody>
          <a:bodyPr/>
          <a:lstStyle/>
          <a:p>
            <a:fld id="{DF5C8642-7ABA-4A25-833F-CD6684421289}" type="slidenum">
              <a:rPr lang="en-US" smtClean="0"/>
              <a:pPr/>
              <a:t>‹#›</a:t>
            </a:fld>
            <a:endParaRPr lang="en-US" dirty="0"/>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98C87863-2300-499B-A0F3-B9FD0632FF3E}" type="datetimeFigureOut">
              <a:rPr lang="en-US" smtClean="0"/>
              <a:pPr/>
              <a:t>12/24/2024</a:t>
            </a:fld>
            <a:endParaRPr lang="en-US" dirty="0"/>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DF5C8642-7ABA-4A25-833F-CD6684421289}" type="slidenum">
              <a:rPr lang="en-US" smtClean="0"/>
              <a:pPr/>
              <a:t>‹#›</a:t>
            </a:fld>
            <a:endParaRPr lang="en-US" dirty="0"/>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a:t>Click to edit Master title style</a:t>
            </a:r>
          </a:p>
        </p:txBody>
      </p:sp>
      <p:sp>
        <p:nvSpPr>
          <p:cNvPr id="5" name="Date Placeholder 4"/>
          <p:cNvSpPr>
            <a:spLocks noGrp="1"/>
          </p:cNvSpPr>
          <p:nvPr>
            <p:ph type="dt" sz="half" idx="10"/>
          </p:nvPr>
        </p:nvSpPr>
        <p:spPr>
          <a:xfrm>
            <a:off x="5791200" y="6409944"/>
            <a:ext cx="3044952" cy="365760"/>
          </a:xfrm>
        </p:spPr>
        <p:txBody>
          <a:bodyPr/>
          <a:lstStyle/>
          <a:p>
            <a:fld id="{98C87863-2300-499B-A0F3-B9FD0632FF3E}" type="datetimeFigureOut">
              <a:rPr lang="en-US" smtClean="0"/>
              <a:pPr/>
              <a:t>12/24/2024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5C8642-7ABA-4A25-833F-CD6684421289}" type="slidenum">
              <a:rPr lang="en-US" smtClean="0"/>
              <a:pPr/>
              <a:t>‹#›</a:t>
            </a:fld>
            <a:endParaRPr lang="en-US" dirty="0"/>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98C87863-2300-499B-A0F3-B9FD0632FF3E}" type="datetimeFigureOut">
              <a:rPr lang="en-US" smtClean="0"/>
              <a:pPr/>
              <a:t>12/24/2024</a:t>
            </a:fld>
            <a:endParaRPr lang="en-US" dirty="0"/>
          </a:p>
        </p:txBody>
      </p:sp>
      <p:sp>
        <p:nvSpPr>
          <p:cNvPr id="8" name="Footer Placeholder 7"/>
          <p:cNvSpPr>
            <a:spLocks noGrp="1"/>
          </p:cNvSpPr>
          <p:nvPr>
            <p:ph type="ftr" sz="quarter" idx="11"/>
          </p:nvPr>
        </p:nvSpPr>
        <p:spPr>
          <a:xfrm>
            <a:off x="304800" y="6409944"/>
            <a:ext cx="3581400" cy="365760"/>
          </a:xfrm>
        </p:spPr>
        <p:txBody>
          <a:bodyPr/>
          <a:lstStyle/>
          <a:p>
            <a:endParaRPr lang="en-US" dirty="0"/>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DF5C8642-7ABA-4A25-833F-CD6684421289}" type="slidenum">
              <a:rPr lang="en-US" smtClean="0"/>
              <a:pPr/>
              <a:t>‹#›</a:t>
            </a:fld>
            <a:endParaRPr lang="en-US" dirty="0"/>
          </a:p>
        </p:txBody>
      </p:sp>
      <p:sp>
        <p:nvSpPr>
          <p:cNvPr id="23" name="Title 22"/>
          <p:cNvSpPr>
            <a:spLocks noGrp="1"/>
          </p:cNvSpPr>
          <p:nvPr>
            <p:ph type="title"/>
          </p:nvPr>
        </p:nvSpPr>
        <p:spPr/>
        <p:txBody>
          <a:bodyPr rtlCol="0" anchor="b" anchorCtr="0"/>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98C87863-2300-499B-A0F3-B9FD0632FF3E}" type="datetimeFigureOut">
              <a:rPr lang="en-US" smtClean="0"/>
              <a:pPr/>
              <a:t>12/24/2024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4343400" y="1036020"/>
            <a:ext cx="457200" cy="441325"/>
          </a:xfrm>
        </p:spPr>
        <p:txBody>
          <a:bodyPr/>
          <a:lstStyle/>
          <a:p>
            <a:fld id="{DF5C8642-7ABA-4A25-833F-CD6684421289}"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98C87863-2300-499B-A0F3-B9FD0632FF3E}" type="datetimeFigureOut">
              <a:rPr lang="en-US" smtClean="0"/>
              <a:pPr/>
              <a:t>12/24/2024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DF5C8642-7ABA-4A25-833F-CD6684421289}"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a:t>Click to edit Master title style</a:t>
            </a:r>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DF5C8642-7ABA-4A25-833F-CD668442128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p:txBody>
          <a:bodyPr/>
          <a:lstStyle/>
          <a:p>
            <a:fld id="{98C87863-2300-499B-A0F3-B9FD0632FF3E}" type="datetimeFigureOut">
              <a:rPr lang="en-US" smtClean="0"/>
              <a:pPr/>
              <a:t>12/24/2024</a:t>
            </a:fld>
            <a:endParaRPr lang="en-US" dirty="0"/>
          </a:p>
        </p:txBody>
      </p:sp>
      <p:sp>
        <p:nvSpPr>
          <p:cNvPr id="6" name="Footer Placeholder 5"/>
          <p:cNvSpPr>
            <a:spLocks noGrp="1"/>
          </p:cNvSpPr>
          <p:nvPr>
            <p:ph type="ftr" sz="quarter" idx="11"/>
          </p:nvPr>
        </p:nvSpPr>
        <p:spPr>
          <a:xfrm>
            <a:off x="301752" y="6410848"/>
            <a:ext cx="3383280" cy="365760"/>
          </a:xfrm>
        </p:spPr>
        <p:txBody>
          <a:bodyPr/>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8"/>
            <a:ext cx="457200" cy="441325"/>
          </a:xfrm>
        </p:spPr>
        <p:txBody>
          <a:bodyPr/>
          <a:lstStyle/>
          <a:p>
            <a:fld id="{DF5C8642-7ABA-4A25-833F-CD6684421289}" type="slidenum">
              <a:rPr lang="en-US" smtClean="0"/>
              <a:pPr/>
              <a:t>‹#›</a:t>
            </a:fld>
            <a:endParaRPr lang="en-US" dirty="0"/>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a:t>Click to edit Master title style</a:t>
            </a:r>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dirty="0"/>
              <a:t>Click icon to add picture</a:t>
            </a:r>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a:xfrm>
            <a:off x="5788152" y="6404984"/>
            <a:ext cx="3044952" cy="365760"/>
          </a:xfrm>
        </p:spPr>
        <p:txBody>
          <a:bodyPr/>
          <a:lstStyle/>
          <a:p>
            <a:fld id="{98C87863-2300-499B-A0F3-B9FD0632FF3E}" type="datetimeFigureOut">
              <a:rPr lang="en-US" smtClean="0"/>
              <a:pPr/>
              <a:t>12/24/2024</a:t>
            </a:fld>
            <a:endParaRPr lang="en-US" dirty="0"/>
          </a:p>
        </p:txBody>
      </p:sp>
      <p:sp>
        <p:nvSpPr>
          <p:cNvPr id="6" name="Footer Placeholder 5"/>
          <p:cNvSpPr>
            <a:spLocks noGrp="1"/>
          </p:cNvSpPr>
          <p:nvPr>
            <p:ph type="ftr" sz="quarter" idx="11"/>
          </p:nvPr>
        </p:nvSpPr>
        <p:spPr>
          <a:xfrm>
            <a:off x="301752" y="6410848"/>
            <a:ext cx="3584448" cy="365760"/>
          </a:xfrm>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8C87863-2300-499B-A0F3-B9FD0632FF3E}" type="datetimeFigureOut">
              <a:rPr lang="en-US" smtClean="0"/>
              <a:pPr/>
              <a:t>12/24/2024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5C8642-7ABA-4A25-833F-CD6684421289}"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6915912" y="3009901"/>
            <a:ext cx="457200" cy="441325"/>
          </a:xfrm>
        </p:spPr>
        <p:txBody>
          <a:bodyPr/>
          <a:lstStyle/>
          <a:p>
            <a:fld id="{DF5C8642-7ABA-4A25-833F-CD6684421289}" type="slidenum">
              <a:rPr lang="en-US" smtClean="0"/>
              <a:pPr/>
              <a:t>‹#›</a:t>
            </a:fld>
            <a:endParaRPr lang="en-US" dirty="0"/>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8C87863-2300-499B-A0F3-B9FD0632FF3E}" type="datetimeFigureOut">
              <a:rPr lang="en-US" smtClean="0"/>
              <a:pPr/>
              <a:t>12/24/2024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 name="Vertical Title 1"/>
          <p:cNvSpPr>
            <a:spLocks noGrp="1"/>
          </p:cNvSpPr>
          <p:nvPr>
            <p:ph type="title" orient="vert"/>
          </p:nvPr>
        </p:nvSpPr>
        <p:spPr>
          <a:xfrm>
            <a:off x="7391400" y="304801"/>
            <a:ext cx="1447800" cy="5851525"/>
          </a:xfrm>
        </p:spPr>
        <p:txBody>
          <a:bodyPr vert="eaVert"/>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98C87863-2300-499B-A0F3-B9FD0632FF3E}" type="datetimeFigureOut">
              <a:rPr lang="en-US" smtClean="0"/>
              <a:pPr/>
              <a:t>12/24/2024</a:t>
            </a:fld>
            <a:endParaRPr lang="en-US" dirty="0"/>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dirty="0"/>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DF5C8642-7ABA-4A25-833F-CD6684421289}"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gnpcb.org/esv/search/?q=Romans+6:23" TargetMode="External"/><Relationship Id="rId2" Type="http://schemas.openxmlformats.org/officeDocument/2006/relationships/hyperlink" Target="http://www.gnpcb.org/esv/search/?q=Romans+3:23" TargetMode="External"/><Relationship Id="rId1" Type="http://schemas.openxmlformats.org/officeDocument/2006/relationships/slideLayout" Target="../slideLayouts/slideLayout2.xml"/><Relationship Id="rId6" Type="http://schemas.openxmlformats.org/officeDocument/2006/relationships/hyperlink" Target="http://www.gnpcb.org/esv/search/?q=Romans+5:1" TargetMode="External"/><Relationship Id="rId5" Type="http://schemas.openxmlformats.org/officeDocument/2006/relationships/hyperlink" Target="http://www.gnpcb.org/esv/search/?q=Romans+10:9-10" TargetMode="External"/><Relationship Id="rId4" Type="http://schemas.openxmlformats.org/officeDocument/2006/relationships/hyperlink" Target="http://www.gnpcb.org/esv/search/?q=Romans+5:8"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
          </p:nvPr>
        </p:nvSpPr>
        <p:spPr/>
        <p:txBody>
          <a:bodyPr/>
          <a:lstStyle/>
          <a:p>
            <a:endParaRPr lang="en-US" dirty="0"/>
          </a:p>
        </p:txBody>
      </p:sp>
      <p:sp>
        <p:nvSpPr>
          <p:cNvPr id="2" name="Title 1"/>
          <p:cNvSpPr>
            <a:spLocks noGrp="1"/>
          </p:cNvSpPr>
          <p:nvPr>
            <p:ph type="title"/>
          </p:nvPr>
        </p:nvSpPr>
        <p:spPr/>
        <p:txBody>
          <a:bodyPr/>
          <a:lstStyle/>
          <a:p>
            <a:r>
              <a:rPr lang="en-US" dirty="0"/>
              <a:t>Invitation to Salvation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Invitation to Salvation</a:t>
            </a:r>
          </a:p>
        </p:txBody>
      </p:sp>
      <p:sp>
        <p:nvSpPr>
          <p:cNvPr id="3" name="Content Placeholder 2"/>
          <p:cNvSpPr>
            <a:spLocks noGrp="1"/>
          </p:cNvSpPr>
          <p:nvPr>
            <p:ph sz="quarter" idx="1"/>
          </p:nvPr>
        </p:nvSpPr>
        <p:spPr/>
        <p:txBody>
          <a:bodyPr/>
          <a:lstStyle/>
          <a:p>
            <a:r>
              <a:rPr lang="en-US" sz="2400" dirty="0"/>
              <a:t>In personal </a:t>
            </a:r>
            <a:r>
              <a:rPr lang="en-US" sz="2400" dirty="0" err="1"/>
              <a:t>evanagelism</a:t>
            </a:r>
            <a:r>
              <a:rPr lang="en-US" sz="2400" dirty="0"/>
              <a:t>, we want to have an invitation to Christ (when new/unbelievers attend):</a:t>
            </a:r>
          </a:p>
          <a:p>
            <a:pPr lvl="1"/>
            <a:r>
              <a:rPr lang="en-US" sz="1900" dirty="0"/>
              <a:t>Jesus-focused (the gospel)</a:t>
            </a:r>
          </a:p>
          <a:p>
            <a:pPr lvl="1"/>
            <a:r>
              <a:rPr lang="en-US" sz="1900" dirty="0"/>
              <a:t>Include elements of repentance, belief and confession</a:t>
            </a:r>
          </a:p>
          <a:p>
            <a:pPr lvl="1"/>
            <a:r>
              <a:rPr lang="en-US" sz="1900" dirty="0"/>
              <a:t>Brief</a:t>
            </a:r>
          </a:p>
          <a:p>
            <a:pPr lvl="1"/>
            <a:r>
              <a:rPr lang="en-US" sz="1900" dirty="0"/>
              <a:t>May include a brief testimony of your or another member’s salvation testimony</a:t>
            </a:r>
          </a:p>
          <a:p>
            <a:endParaRPr lang="en-US" dirty="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Gospel</a:t>
            </a:r>
          </a:p>
        </p:txBody>
      </p:sp>
      <p:sp>
        <p:nvSpPr>
          <p:cNvPr id="3" name="Content Placeholder 2"/>
          <p:cNvSpPr>
            <a:spLocks noGrp="1"/>
          </p:cNvSpPr>
          <p:nvPr>
            <p:ph sz="quarter" idx="1"/>
          </p:nvPr>
        </p:nvSpPr>
        <p:spPr/>
        <p:txBody>
          <a:bodyPr>
            <a:normAutofit fontScale="92500" lnSpcReduction="20000"/>
          </a:bodyPr>
          <a:lstStyle/>
          <a:p>
            <a:r>
              <a:rPr lang="en-US" dirty="0"/>
              <a:t>The good news that Jesus died for our sins</a:t>
            </a:r>
          </a:p>
          <a:p>
            <a:r>
              <a:rPr lang="en-US" dirty="0"/>
              <a:t>Sin separates but Jesus died for our sins, was buried and raised so that we can be reconciled to God</a:t>
            </a:r>
          </a:p>
          <a:p>
            <a:r>
              <a:rPr lang="en-US" dirty="0"/>
              <a:t>Mark 16:15</a:t>
            </a:r>
          </a:p>
          <a:p>
            <a:pPr lvl="1"/>
            <a:r>
              <a:rPr lang="en-US" baseline="30000" dirty="0"/>
              <a:t> </a:t>
            </a:r>
            <a:r>
              <a:rPr lang="en-US" dirty="0"/>
              <a:t>And he said unto them, Go ye into all the world, and preach the gospel to every creature.</a:t>
            </a:r>
          </a:p>
          <a:p>
            <a:r>
              <a:rPr lang="en-US" dirty="0"/>
              <a:t>Luke 24:47</a:t>
            </a:r>
          </a:p>
          <a:p>
            <a:pPr lvl="1"/>
            <a:r>
              <a:rPr lang="en-US" dirty="0"/>
              <a:t>And that repentance and remission of sins should be preached in his name among all nations, beginning at Jerusalem.</a:t>
            </a:r>
          </a:p>
          <a:p>
            <a:r>
              <a:rPr lang="en-US" dirty="0"/>
              <a:t>Various outlines you can use (Roman Road, Peace with God, etc.)</a:t>
            </a:r>
          </a:p>
          <a:p>
            <a:pPr lvl="1"/>
            <a:r>
              <a:rPr lang="en-US" dirty="0"/>
              <a:t>http://evangelism.intervarsity.org/resource/how-choose-gospel-outline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Invitation to Salvation</a:t>
            </a:r>
          </a:p>
        </p:txBody>
      </p:sp>
      <p:sp>
        <p:nvSpPr>
          <p:cNvPr id="3" name="Content Placeholder 2"/>
          <p:cNvSpPr>
            <a:spLocks noGrp="1"/>
          </p:cNvSpPr>
          <p:nvPr>
            <p:ph sz="quarter" idx="1"/>
          </p:nvPr>
        </p:nvSpPr>
        <p:spPr/>
        <p:txBody>
          <a:bodyPr>
            <a:normAutofit fontScale="70000" lnSpcReduction="20000"/>
          </a:bodyPr>
          <a:lstStyle/>
          <a:p>
            <a:r>
              <a:rPr lang="en-US" dirty="0"/>
              <a:t>If there is no mention of repentance, sin, confession, redemption, grace, and trusting in Christ, people may never come to saving faith in Christ.  The Word has real power and that power must be unleashed.  Let me say clearly that the way a person is saved is not just by an altar call, or by filling out a decision card, or by praying a sinner’s prayer.  </a:t>
            </a:r>
          </a:p>
          <a:p>
            <a:pPr lvl="1"/>
            <a:r>
              <a:rPr lang="en-US" dirty="0"/>
              <a:t>The Holy Spirit convicts the person of their sins,</a:t>
            </a:r>
          </a:p>
          <a:p>
            <a:pPr lvl="1"/>
            <a:r>
              <a:rPr lang="en-US" dirty="0"/>
              <a:t>God grants them repentance,</a:t>
            </a:r>
          </a:p>
          <a:p>
            <a:pPr lvl="1"/>
            <a:r>
              <a:rPr lang="en-US" dirty="0"/>
              <a:t>The person pours out their heart in confessing their sin, and they lean fully upon the name of Jesus Christ and trusting in Him alone.</a:t>
            </a:r>
          </a:p>
          <a:p>
            <a:r>
              <a:rPr lang="en-US" dirty="0"/>
              <a:t>Salvation is fully a work of God alone, but we have the great privilege of entering into the fields for the harvest and the fields are ripe. We can sow the seed of the Word, join in the labor of others, and leave the results up to God.  It is not our responsibility to save anyone.  It is their response to His ability but it is our responsibility to tell them.</a:t>
            </a:r>
          </a:p>
          <a:p>
            <a:r>
              <a:rPr lang="en-US" dirty="0"/>
              <a:t>All believers are ministers commanded to proclaim the gospel and since faith comes by hearing and hearing by the Word of God, how can they be saved unless you tell them?  That saving faith must be regularly and consistently given in AFG meetings.</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Outlines</a:t>
            </a:r>
          </a:p>
        </p:txBody>
      </p:sp>
      <p:pic>
        <p:nvPicPr>
          <p:cNvPr id="4" name="Content Placeholder 3" descr="peacewithGod.jpg"/>
          <p:cNvPicPr>
            <a:picLocks noGrp="1"/>
          </p:cNvPicPr>
          <p:nvPr>
            <p:ph sz="quarter" idx="1"/>
          </p:nvPr>
        </p:nvPicPr>
        <p:blipFill>
          <a:blip r:embed="rId2"/>
          <a:stretch>
            <a:fillRect/>
          </a:stretch>
        </p:blipFill>
        <p:spPr>
          <a:xfrm>
            <a:off x="929204" y="1527175"/>
            <a:ext cx="7249079" cy="4572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Outlines</a:t>
            </a:r>
          </a:p>
        </p:txBody>
      </p:sp>
      <p:pic>
        <p:nvPicPr>
          <p:cNvPr id="4" name="Content Placeholder 3" descr="roman-road.jpg"/>
          <p:cNvPicPr>
            <a:picLocks noGrp="1"/>
          </p:cNvPicPr>
          <p:nvPr>
            <p:ph sz="quarter" idx="1"/>
          </p:nvPr>
        </p:nvPicPr>
        <p:blipFill>
          <a:blip r:embed="rId2"/>
          <a:stretch>
            <a:fillRect/>
          </a:stretch>
        </p:blipFill>
        <p:spPr>
          <a:xfrm>
            <a:off x="1640877" y="1527175"/>
            <a:ext cx="5825734" cy="4572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Romans Road Scriptures</a:t>
            </a:r>
          </a:p>
        </p:txBody>
      </p:sp>
      <p:sp>
        <p:nvSpPr>
          <p:cNvPr id="3" name="Content Placeholder 2"/>
          <p:cNvSpPr>
            <a:spLocks noGrp="1"/>
          </p:cNvSpPr>
          <p:nvPr>
            <p:ph sz="quarter" idx="1"/>
          </p:nvPr>
        </p:nvSpPr>
        <p:spPr/>
        <p:txBody>
          <a:bodyPr>
            <a:normAutofit fontScale="70000" lnSpcReduction="20000"/>
          </a:bodyPr>
          <a:lstStyle/>
          <a:p>
            <a:r>
              <a:rPr lang="en-US" dirty="0"/>
              <a:t>for all have sinned and fall short of the glory of God,</a:t>
            </a:r>
          </a:p>
          <a:p>
            <a:pPr>
              <a:buNone/>
            </a:pPr>
            <a:r>
              <a:rPr lang="en-US" dirty="0"/>
              <a:t>—</a:t>
            </a:r>
            <a:r>
              <a:rPr lang="en-US" dirty="0">
                <a:hlinkClick r:id="rId2"/>
              </a:rPr>
              <a:t>Romans 3:23</a:t>
            </a:r>
            <a:r>
              <a:rPr lang="en-US" dirty="0"/>
              <a:t>     </a:t>
            </a:r>
          </a:p>
          <a:p>
            <a:r>
              <a:rPr lang="en-US" dirty="0"/>
              <a:t>For the wages of sin is death, but the free gift of God is eternal life in Christ Jesus our Lord.</a:t>
            </a:r>
          </a:p>
          <a:p>
            <a:pPr>
              <a:buNone/>
            </a:pPr>
            <a:r>
              <a:rPr lang="en-US" dirty="0"/>
              <a:t>—</a:t>
            </a:r>
            <a:r>
              <a:rPr lang="en-US" dirty="0">
                <a:hlinkClick r:id="rId3"/>
              </a:rPr>
              <a:t>Romans 6:23</a:t>
            </a:r>
            <a:r>
              <a:rPr lang="en-US" dirty="0"/>
              <a:t>     </a:t>
            </a:r>
          </a:p>
          <a:p>
            <a:r>
              <a:rPr lang="en-US" dirty="0"/>
              <a:t>but God shows his love for us in that while we were still sinners, Christ died for us.</a:t>
            </a:r>
          </a:p>
          <a:p>
            <a:pPr>
              <a:buNone/>
            </a:pPr>
            <a:r>
              <a:rPr lang="en-US" dirty="0"/>
              <a:t>—</a:t>
            </a:r>
            <a:r>
              <a:rPr lang="en-US" dirty="0">
                <a:hlinkClick r:id="rId4"/>
              </a:rPr>
              <a:t>Romans 5:8</a:t>
            </a:r>
            <a:r>
              <a:rPr lang="en-US" dirty="0"/>
              <a:t>     </a:t>
            </a:r>
          </a:p>
          <a:p>
            <a:r>
              <a:rPr lang="en-US" dirty="0"/>
              <a:t>because, if you confess with your mouth that Jesus is Lord and believe in your heart that God raised him from the dead, you will be saved. For with the heart one believes and is justified, and with the mouth one confesses and is saved.</a:t>
            </a:r>
          </a:p>
          <a:p>
            <a:pPr>
              <a:buNone/>
            </a:pPr>
            <a:r>
              <a:rPr lang="en-US" dirty="0"/>
              <a:t>—</a:t>
            </a:r>
            <a:r>
              <a:rPr lang="en-US" dirty="0">
                <a:hlinkClick r:id="rId5"/>
              </a:rPr>
              <a:t>Romans 10:9-10</a:t>
            </a:r>
            <a:r>
              <a:rPr lang="en-US" dirty="0"/>
              <a:t>     </a:t>
            </a:r>
          </a:p>
          <a:p>
            <a:r>
              <a:rPr lang="en-US" dirty="0"/>
              <a:t>Therefore, since we have been justified by faith, we have peace with God through our Lord Jesus Christ.</a:t>
            </a:r>
          </a:p>
          <a:p>
            <a:pPr>
              <a:buNone/>
            </a:pPr>
            <a:r>
              <a:rPr lang="en-US" dirty="0"/>
              <a:t>—</a:t>
            </a:r>
            <a:r>
              <a:rPr lang="en-US" dirty="0">
                <a:hlinkClick r:id="rId6"/>
              </a:rPr>
              <a:t>Romans 5:1</a:t>
            </a:r>
            <a:endParaRPr lang="en-US" dirty="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Outlines</a:t>
            </a:r>
          </a:p>
        </p:txBody>
      </p:sp>
      <p:pic>
        <p:nvPicPr>
          <p:cNvPr id="4" name="Content Placeholder 3" descr="abcsofsalvation.jpg"/>
          <p:cNvPicPr>
            <a:picLocks noGrp="1" noChangeAspect="1"/>
          </p:cNvPicPr>
          <p:nvPr>
            <p:ph sz="quarter" idx="1"/>
          </p:nvPr>
        </p:nvPicPr>
        <p:blipFill>
          <a:blip r:embed="rId2"/>
          <a:stretch>
            <a:fillRect/>
          </a:stretch>
        </p:blipFill>
        <p:spPr>
          <a:xfrm>
            <a:off x="1219200" y="1594187"/>
            <a:ext cx="7162800" cy="4766518"/>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idx="1"/>
          </p:nvPr>
        </p:nvSpPr>
        <p:spPr/>
        <p:txBody>
          <a:bodyPr/>
          <a:lstStyle/>
          <a:p>
            <a:r>
              <a:rPr lang="en-US" dirty="0"/>
              <a:t>Your Salvation Testimony</a:t>
            </a:r>
          </a:p>
        </p:txBody>
      </p:sp>
      <p:sp>
        <p:nvSpPr>
          <p:cNvPr id="2" name="Title 1"/>
          <p:cNvSpPr>
            <a:spLocks noGrp="1"/>
          </p:cNvSpPr>
          <p:nvPr>
            <p:ph type="title"/>
          </p:nvPr>
        </p:nvSpPr>
        <p:spPr/>
        <p:txBody>
          <a:bodyPr/>
          <a:lstStyle/>
          <a:p>
            <a:r>
              <a:rPr lang="en-US" dirty="0"/>
              <a:t>Activity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dirty="0"/>
          </a:p>
        </p:txBody>
      </p:sp>
      <p:sp>
        <p:nvSpPr>
          <p:cNvPr id="3" name="Title 2"/>
          <p:cNvSpPr>
            <a:spLocks noGrp="1"/>
          </p:cNvSpPr>
          <p:nvPr>
            <p:ph type="title"/>
          </p:nvPr>
        </p:nvSpPr>
        <p:spPr/>
        <p:txBody>
          <a:bodyPr/>
          <a:lstStyle/>
          <a:p>
            <a:r>
              <a:rPr lang="en-US" dirty="0"/>
              <a:t>Follow-up &amp; Building Community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Outside of Church Services</a:t>
            </a:r>
          </a:p>
        </p:txBody>
      </p:sp>
      <p:sp>
        <p:nvSpPr>
          <p:cNvPr id="5" name="Content Placeholder 4"/>
          <p:cNvSpPr>
            <a:spLocks noGrp="1"/>
          </p:cNvSpPr>
          <p:nvPr>
            <p:ph sz="quarter" idx="1"/>
          </p:nvPr>
        </p:nvSpPr>
        <p:spPr/>
        <p:txBody>
          <a:bodyPr>
            <a:normAutofit/>
          </a:bodyPr>
          <a:lstStyle/>
          <a:p>
            <a:r>
              <a:rPr lang="en-US" sz="3600" dirty="0"/>
              <a:t>“The best ministry generally doesn’t occur during a group’s meetings so much as between the meetings. Every chance you have to touch people between meetings helps them become excited enough to want to come to the next meeting.” – Carl George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Follow-up</a:t>
            </a:r>
          </a:p>
        </p:txBody>
      </p:sp>
      <p:sp>
        <p:nvSpPr>
          <p:cNvPr id="3" name="Content Placeholder 2"/>
          <p:cNvSpPr>
            <a:spLocks noGrp="1"/>
          </p:cNvSpPr>
          <p:nvPr>
            <p:ph sz="quarter" idx="1"/>
          </p:nvPr>
        </p:nvSpPr>
        <p:spPr/>
        <p:txBody>
          <a:bodyPr/>
          <a:lstStyle/>
          <a:p>
            <a:r>
              <a:rPr lang="en-US" dirty="0"/>
              <a:t>The Family of God provides a solid metaphor for Body Life – “living on mission together”</a:t>
            </a:r>
          </a:p>
          <a:p>
            <a:r>
              <a:rPr lang="en-US" dirty="0"/>
              <a:t>We do not have enough time in a weekly meeting to be the family of God</a:t>
            </a:r>
          </a:p>
          <a:p>
            <a:r>
              <a:rPr lang="en-US" dirty="0"/>
              <a:t>The meeting is not the place for all ministry to take place</a:t>
            </a:r>
          </a:p>
          <a:p>
            <a:r>
              <a:rPr lang="en-US" dirty="0"/>
              <a:t>The meeting is not the time when all needs are met</a:t>
            </a:r>
          </a:p>
          <a:p>
            <a:r>
              <a:rPr lang="en-US" dirty="0"/>
              <a:t>The only choice is to be family for one another during the rest of the week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Outside of Church Services</a:t>
            </a:r>
          </a:p>
        </p:txBody>
      </p:sp>
      <p:sp>
        <p:nvSpPr>
          <p:cNvPr id="3" name="Content Placeholder 2"/>
          <p:cNvSpPr>
            <a:spLocks noGrp="1"/>
          </p:cNvSpPr>
          <p:nvPr>
            <p:ph sz="quarter" idx="1"/>
          </p:nvPr>
        </p:nvSpPr>
        <p:spPr/>
        <p:txBody>
          <a:bodyPr/>
          <a:lstStyle/>
          <a:p>
            <a:r>
              <a:rPr lang="en-US" dirty="0"/>
              <a:t>Edify one another (1 Thessalonians 5:11)</a:t>
            </a:r>
          </a:p>
          <a:p>
            <a:r>
              <a:rPr lang="en-US" dirty="0"/>
              <a:t>Love one another (John 13:34, 1 Peter 1:22)</a:t>
            </a:r>
          </a:p>
          <a:p>
            <a:r>
              <a:rPr lang="en-US" dirty="0"/>
              <a:t>Forgive one another (Ephesians 4:32, Colossians 3:13)</a:t>
            </a:r>
          </a:p>
          <a:p>
            <a:r>
              <a:rPr lang="en-US" dirty="0"/>
              <a:t>Pray for one another (James 5:16)</a:t>
            </a:r>
          </a:p>
          <a:p>
            <a:r>
              <a:rPr lang="en-US" dirty="0"/>
              <a:t>Serve one another (Galatians 5:13)</a:t>
            </a:r>
          </a:p>
          <a:p>
            <a:r>
              <a:rPr lang="en-US" dirty="0"/>
              <a:t>Offer hospitality to one another (1 Peter 4:9)</a:t>
            </a:r>
          </a:p>
          <a:p>
            <a:r>
              <a:rPr lang="en-US" dirty="0"/>
              <a:t>Admonish one another (Colossians 3:16)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Follow-up</a:t>
            </a:r>
          </a:p>
        </p:txBody>
      </p:sp>
      <p:sp>
        <p:nvSpPr>
          <p:cNvPr id="3" name="Content Placeholder 2"/>
          <p:cNvSpPr>
            <a:spLocks noGrp="1"/>
          </p:cNvSpPr>
          <p:nvPr>
            <p:ph sz="quarter" idx="1"/>
          </p:nvPr>
        </p:nvSpPr>
        <p:spPr/>
        <p:txBody>
          <a:bodyPr>
            <a:normAutofit lnSpcReduction="10000"/>
          </a:bodyPr>
          <a:lstStyle/>
          <a:p>
            <a:r>
              <a:rPr lang="en-US" dirty="0"/>
              <a:t>Do this and encourage all group members to also:</a:t>
            </a:r>
          </a:p>
          <a:p>
            <a:pPr lvl="1"/>
            <a:r>
              <a:rPr lang="en-US" dirty="0"/>
              <a:t>Call those who have been out – keep an accurate list of your group contacts*</a:t>
            </a:r>
          </a:p>
          <a:p>
            <a:pPr lvl="1"/>
            <a:r>
              <a:rPr lang="en-US" dirty="0"/>
              <a:t>Follow up on visitors</a:t>
            </a:r>
          </a:p>
          <a:p>
            <a:pPr lvl="1"/>
            <a:r>
              <a:rPr lang="en-US" dirty="0"/>
              <a:t>Pray for each other, especially anyone who is sick</a:t>
            </a:r>
          </a:p>
          <a:p>
            <a:pPr lvl="2"/>
            <a:r>
              <a:rPr lang="en-US" dirty="0"/>
              <a:t>Home prayer visits (stay no longer than 30min)</a:t>
            </a:r>
          </a:p>
          <a:p>
            <a:pPr lvl="2"/>
            <a:r>
              <a:rPr lang="en-US" dirty="0"/>
              <a:t>How are you doing?</a:t>
            </a:r>
          </a:p>
          <a:p>
            <a:pPr lvl="2"/>
            <a:r>
              <a:rPr lang="en-US" dirty="0"/>
              <a:t>Do you have specific needs we can pray for?</a:t>
            </a:r>
          </a:p>
          <a:p>
            <a:pPr lvl="2"/>
            <a:r>
              <a:rPr lang="en-US" dirty="0"/>
              <a:t>Do you have friends of family that need the Lord that we can pray for? </a:t>
            </a:r>
          </a:p>
          <a:p>
            <a:pPr lvl="1"/>
            <a:r>
              <a:rPr lang="en-US" dirty="0"/>
              <a:t>Visit the hospital </a:t>
            </a:r>
          </a:p>
          <a:p>
            <a:pPr lvl="1"/>
            <a:r>
              <a:rPr lang="en-US" dirty="0"/>
              <a:t>Lead people to Christ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Practical ways to facilitate Follow-up</a:t>
            </a:r>
          </a:p>
        </p:txBody>
      </p:sp>
      <p:sp>
        <p:nvSpPr>
          <p:cNvPr id="3" name="Content Placeholder 2"/>
          <p:cNvSpPr>
            <a:spLocks noGrp="1"/>
          </p:cNvSpPr>
          <p:nvPr>
            <p:ph sz="quarter" idx="1"/>
          </p:nvPr>
        </p:nvSpPr>
        <p:spPr/>
        <p:txBody>
          <a:bodyPr/>
          <a:lstStyle/>
          <a:p>
            <a:r>
              <a:rPr lang="en-US" dirty="0"/>
              <a:t>Use the phone</a:t>
            </a:r>
          </a:p>
          <a:p>
            <a:r>
              <a:rPr lang="en-US" dirty="0"/>
              <a:t>Invite someone over for dinner</a:t>
            </a:r>
          </a:p>
          <a:p>
            <a:r>
              <a:rPr lang="en-US" dirty="0"/>
              <a:t>Baby-sit for a couple or single mother</a:t>
            </a:r>
          </a:p>
          <a:p>
            <a:r>
              <a:rPr lang="en-US" dirty="0"/>
              <a:t>Help someone move</a:t>
            </a:r>
          </a:p>
          <a:p>
            <a:r>
              <a:rPr lang="en-US" dirty="0"/>
              <a:t>Tackle a mission project together</a:t>
            </a:r>
          </a:p>
          <a:p>
            <a:r>
              <a:rPr lang="en-US" dirty="0"/>
              <a:t>Pray for each other</a:t>
            </a:r>
          </a:p>
          <a:p>
            <a:r>
              <a:rPr lang="en-US" dirty="0"/>
              <a:t>Sit together at worship weekly</a:t>
            </a:r>
          </a:p>
          <a:p>
            <a:r>
              <a:rPr lang="en-US" dirty="0"/>
              <a:t>Make home prayer visits</a:t>
            </a:r>
          </a:p>
          <a:p>
            <a:r>
              <a:rPr lang="en-US" dirty="0"/>
              <a:t>Have a “guys night out” or a “girls night out”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Your Weekly Activities</a:t>
            </a:r>
          </a:p>
        </p:txBody>
      </p:sp>
      <p:sp>
        <p:nvSpPr>
          <p:cNvPr id="3" name="Content Placeholder 2"/>
          <p:cNvSpPr>
            <a:spLocks noGrp="1"/>
          </p:cNvSpPr>
          <p:nvPr>
            <p:ph sz="quarter" idx="1"/>
          </p:nvPr>
        </p:nvSpPr>
        <p:spPr/>
        <p:txBody>
          <a:bodyPr/>
          <a:lstStyle/>
          <a:p>
            <a:r>
              <a:rPr lang="en-US" dirty="0"/>
              <a:t>Dream of leading a healthy, growing group</a:t>
            </a:r>
          </a:p>
          <a:p>
            <a:r>
              <a:rPr lang="en-US" dirty="0"/>
              <a:t>Pray for your group members</a:t>
            </a:r>
          </a:p>
          <a:p>
            <a:r>
              <a:rPr lang="en-US" dirty="0"/>
              <a:t>Invite new people</a:t>
            </a:r>
          </a:p>
          <a:p>
            <a:r>
              <a:rPr lang="en-US" dirty="0"/>
              <a:t>Contact group members</a:t>
            </a:r>
          </a:p>
          <a:p>
            <a:r>
              <a:rPr lang="en-US" dirty="0"/>
              <a:t>Mentor assistants/apprentice/potential leaders</a:t>
            </a:r>
          </a:p>
          <a:p>
            <a:r>
              <a:rPr lang="en-US" dirty="0"/>
              <a:t>Prepare for the group meeting</a:t>
            </a:r>
          </a:p>
          <a:p>
            <a:r>
              <a:rPr lang="en-US" dirty="0"/>
              <a:t>Be committed to your personal growth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dirty="0"/>
          </a:p>
        </p:txBody>
      </p:sp>
      <p:sp>
        <p:nvSpPr>
          <p:cNvPr id="3" name="Title 2"/>
          <p:cNvSpPr>
            <a:spLocks noGrp="1"/>
          </p:cNvSpPr>
          <p:nvPr>
            <p:ph type="title"/>
          </p:nvPr>
        </p:nvSpPr>
        <p:spPr/>
        <p:txBody>
          <a:bodyPr/>
          <a:lstStyle/>
          <a:p>
            <a:r>
              <a:rPr lang="en-US" dirty="0"/>
              <a:t>Neighborhood Evangelism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Monthly Evangelism </a:t>
            </a:r>
          </a:p>
        </p:txBody>
      </p:sp>
      <p:sp>
        <p:nvSpPr>
          <p:cNvPr id="7" name="Content Placeholder 6"/>
          <p:cNvSpPr>
            <a:spLocks noGrp="1"/>
          </p:cNvSpPr>
          <p:nvPr>
            <p:ph sz="quarter" idx="1"/>
          </p:nvPr>
        </p:nvSpPr>
        <p:spPr/>
        <p:txBody>
          <a:bodyPr/>
          <a:lstStyle/>
          <a:p>
            <a:r>
              <a:rPr lang="en-US" dirty="0"/>
              <a:t>1 weekly meeting out of the month must be devoted to reaching your neighborhood/evangelism/outreach</a:t>
            </a:r>
          </a:p>
          <a:p>
            <a:r>
              <a:rPr lang="en-US" dirty="0"/>
              <a:t>Cast this vision early and frequently to avoid the group becoming a social club for Christians only</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Help members wrestle with the call to Evangelism</a:t>
            </a:r>
          </a:p>
        </p:txBody>
      </p:sp>
      <p:sp>
        <p:nvSpPr>
          <p:cNvPr id="3" name="Content Placeholder 2"/>
          <p:cNvSpPr>
            <a:spLocks noGrp="1"/>
          </p:cNvSpPr>
          <p:nvPr>
            <p:ph sz="quarter" idx="1"/>
          </p:nvPr>
        </p:nvSpPr>
        <p:spPr/>
        <p:txBody>
          <a:bodyPr>
            <a:noAutofit/>
          </a:bodyPr>
          <a:lstStyle/>
          <a:p>
            <a:r>
              <a:rPr lang="en-US" sz="2800" dirty="0"/>
              <a:t>Start with Vision and Prayer:</a:t>
            </a:r>
          </a:p>
          <a:p>
            <a:pPr lvl="1"/>
            <a:r>
              <a:rPr lang="en-US" sz="2400" dirty="0"/>
              <a:t>Spend time during the meeting to share the group’s vision to reach to the lost</a:t>
            </a:r>
          </a:p>
          <a:p>
            <a:pPr lvl="1"/>
            <a:r>
              <a:rPr lang="en-US" sz="2400" dirty="0"/>
              <a:t>Let members identify friends, family and co-workers they want to see come to Christ</a:t>
            </a:r>
          </a:p>
          <a:p>
            <a:pPr lvl="2"/>
            <a:r>
              <a:rPr lang="en-US" sz="2400" dirty="0"/>
              <a:t>Make a list and pray for them during the group meeting</a:t>
            </a:r>
          </a:p>
          <a:p>
            <a:pPr lvl="1"/>
            <a:r>
              <a:rPr lang="en-US" sz="2400" dirty="0"/>
              <a:t>The “Empty Chair” prayer</a:t>
            </a:r>
          </a:p>
          <a:p>
            <a:pPr lvl="1"/>
            <a:r>
              <a:rPr lang="en-US" sz="2400" dirty="0"/>
              <a:t>Help them write their salvation testimony as you did this week</a:t>
            </a:r>
          </a:p>
          <a:p>
            <a:pPr lvl="1"/>
            <a:r>
              <a:rPr lang="en-US" sz="2400" dirty="0"/>
              <a:t>Share the witnessing outlines (Romans Road, Peace with God, ABCs of Salvation, etc.)</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Make Visitors Feel Welcome in your Meeting</a:t>
            </a:r>
          </a:p>
        </p:txBody>
      </p:sp>
      <p:sp>
        <p:nvSpPr>
          <p:cNvPr id="3" name="Content Placeholder 2"/>
          <p:cNvSpPr>
            <a:spLocks noGrp="1"/>
          </p:cNvSpPr>
          <p:nvPr>
            <p:ph sz="quarter" idx="1"/>
          </p:nvPr>
        </p:nvSpPr>
        <p:spPr/>
        <p:txBody>
          <a:bodyPr>
            <a:normAutofit fontScale="85000" lnSpcReduction="20000"/>
          </a:bodyPr>
          <a:lstStyle/>
          <a:p>
            <a:r>
              <a:rPr lang="en-US" dirty="0"/>
              <a:t>Your meeting is not a Christian-only, closed meeting</a:t>
            </a:r>
          </a:p>
          <a:p>
            <a:r>
              <a:rPr lang="en-US" dirty="0"/>
              <a:t>Meet consistently:</a:t>
            </a:r>
          </a:p>
          <a:p>
            <a:pPr lvl="1"/>
            <a:r>
              <a:rPr lang="en-US" dirty="0"/>
              <a:t>Once per week</a:t>
            </a:r>
          </a:p>
          <a:p>
            <a:pPr lvl="1"/>
            <a:r>
              <a:rPr lang="en-US" dirty="0"/>
              <a:t>Same night and time</a:t>
            </a:r>
          </a:p>
          <a:p>
            <a:pPr lvl="1"/>
            <a:r>
              <a:rPr lang="en-US" dirty="0"/>
              <a:t>If you rotate homes, make sure you communicate clearly to potential newcomers</a:t>
            </a:r>
          </a:p>
          <a:p>
            <a:r>
              <a:rPr lang="en-US" dirty="0"/>
              <a:t>Reject the “family-reunion” mentality:</a:t>
            </a:r>
          </a:p>
          <a:p>
            <a:pPr lvl="1"/>
            <a:r>
              <a:rPr lang="en-US" dirty="0"/>
              <a:t>Inside jokes</a:t>
            </a:r>
          </a:p>
          <a:p>
            <a:pPr lvl="1"/>
            <a:r>
              <a:rPr lang="en-US" dirty="0"/>
              <a:t>Common group stories newcomers would not know or relate to</a:t>
            </a:r>
          </a:p>
          <a:p>
            <a:pPr lvl="1"/>
            <a:r>
              <a:rPr lang="en-US" dirty="0"/>
              <a:t>Foreign languages that newcomers don’t know</a:t>
            </a:r>
          </a:p>
          <a:p>
            <a:pPr lvl="1"/>
            <a:r>
              <a:rPr lang="en-US" dirty="0"/>
              <a:t>Religious jargon</a:t>
            </a:r>
          </a:p>
          <a:p>
            <a:r>
              <a:rPr lang="en-US" dirty="0"/>
              <a:t>Make them welcome them and give them time to introduce themselves/icebreaker</a:t>
            </a:r>
          </a:p>
          <a:p>
            <a:r>
              <a:rPr lang="en-US" dirty="0"/>
              <a:t>Follow-up on Visitors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Make Contact with your Neighborhood</a:t>
            </a:r>
          </a:p>
        </p:txBody>
      </p:sp>
      <p:sp>
        <p:nvSpPr>
          <p:cNvPr id="3" name="Content Placeholder 2"/>
          <p:cNvSpPr>
            <a:spLocks noGrp="1"/>
          </p:cNvSpPr>
          <p:nvPr>
            <p:ph sz="quarter" idx="1"/>
          </p:nvPr>
        </p:nvSpPr>
        <p:spPr/>
        <p:txBody>
          <a:bodyPr>
            <a:normAutofit fontScale="92500" lnSpcReduction="10000"/>
          </a:bodyPr>
          <a:lstStyle/>
          <a:p>
            <a:r>
              <a:rPr lang="en-US" dirty="0"/>
              <a:t>Hold a totally free car wash (give everyone an invitation card to your weekly meeting, church flyer)</a:t>
            </a:r>
          </a:p>
          <a:p>
            <a:r>
              <a:rPr lang="en-US" dirty="0"/>
              <a:t>Give away soft drinks/bottle water</a:t>
            </a:r>
          </a:p>
          <a:p>
            <a:r>
              <a:rPr lang="en-US" dirty="0"/>
              <a:t>Rake leaves/shovel snow for others as an act of kindness (leave an invitation card/church flyer)</a:t>
            </a:r>
          </a:p>
          <a:p>
            <a:r>
              <a:rPr lang="en-US" dirty="0"/>
              <a:t>Hold a block party/BBQ</a:t>
            </a:r>
          </a:p>
          <a:p>
            <a:r>
              <a:rPr lang="en-US" dirty="0"/>
              <a:t>Prayer walk your neighborhood (know on doors and ask if they would like prayer (leave an invite card/flyer)</a:t>
            </a:r>
          </a:p>
          <a:p>
            <a:r>
              <a:rPr lang="en-US" dirty="0"/>
              <a:t>Get to know your neighbors/neighborhood</a:t>
            </a:r>
          </a:p>
          <a:p>
            <a:r>
              <a:rPr lang="en-US" dirty="0"/>
              <a:t>Build relationships in your community and encourage every member to do the same</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Make Contact with Your Neighborhood</a:t>
            </a:r>
          </a:p>
        </p:txBody>
      </p:sp>
      <p:sp>
        <p:nvSpPr>
          <p:cNvPr id="3" name="Content Placeholder 2"/>
          <p:cNvSpPr>
            <a:spLocks noGrp="1"/>
          </p:cNvSpPr>
          <p:nvPr>
            <p:ph sz="quarter" idx="1"/>
          </p:nvPr>
        </p:nvSpPr>
        <p:spPr/>
        <p:txBody>
          <a:bodyPr/>
          <a:lstStyle/>
          <a:p>
            <a:r>
              <a:rPr lang="en-US" dirty="0"/>
              <a:t>Other ideas?</a:t>
            </a:r>
          </a:p>
          <a:p>
            <a:r>
              <a:rPr lang="en-US" dirty="0"/>
              <a:t>What do you know about your neighborhood?</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6575</TotalTime>
  <Words>1259</Words>
  <Application>Microsoft Office PowerPoint</Application>
  <PresentationFormat>On-screen Show (4:3)</PresentationFormat>
  <Paragraphs>121</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Calibri</vt:lpstr>
      <vt:lpstr>Georgia</vt:lpstr>
      <vt:lpstr>Wingdings</vt:lpstr>
      <vt:lpstr>Wingdings 2</vt:lpstr>
      <vt:lpstr>Civic</vt:lpstr>
      <vt:lpstr>Invitation to Salvation</vt:lpstr>
      <vt:lpstr>Invitation to Salvation</vt:lpstr>
      <vt:lpstr>The Gospel</vt:lpstr>
      <vt:lpstr>Invitation to Salvation</vt:lpstr>
      <vt:lpstr>Outlines</vt:lpstr>
      <vt:lpstr>Outlines</vt:lpstr>
      <vt:lpstr>Romans Road Scriptures</vt:lpstr>
      <vt:lpstr>Outlines</vt:lpstr>
      <vt:lpstr>Activity</vt:lpstr>
      <vt:lpstr>Follow-up &amp; Building Community</vt:lpstr>
      <vt:lpstr>Outside of Church Services</vt:lpstr>
      <vt:lpstr>Follow-up</vt:lpstr>
      <vt:lpstr>Outside of Church Services</vt:lpstr>
      <vt:lpstr>Follow-up</vt:lpstr>
      <vt:lpstr>Practical ways to facilitate Follow-up</vt:lpstr>
      <vt:lpstr> Your Weekly Activities</vt:lpstr>
      <vt:lpstr>Neighborhood Evangelism</vt:lpstr>
      <vt:lpstr>Monthly Evangelism </vt:lpstr>
      <vt:lpstr>Help members wrestle with the call to Evangelism</vt:lpstr>
      <vt:lpstr>Make Visitors Feel Welcome in your Meeting</vt:lpstr>
      <vt:lpstr>Make Contact with your Neighborhood</vt:lpstr>
      <vt:lpstr>Make Contact with Your Neighborhood</vt:lpstr>
    </vt:vector>
  </TitlesOfParts>
  <Company>Grizli777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Lenita Reeves</dc:creator>
  <cp:lastModifiedBy>Lenita Reeves</cp:lastModifiedBy>
  <cp:revision>174</cp:revision>
  <dcterms:created xsi:type="dcterms:W3CDTF">2017-09-03T14:34:20Z</dcterms:created>
  <dcterms:modified xsi:type="dcterms:W3CDTF">2024-12-24T16:38:58Z</dcterms:modified>
</cp:coreProperties>
</file>